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80" r:id="rId3"/>
    <p:sldId id="281" r:id="rId4"/>
    <p:sldId id="282" r:id="rId5"/>
    <p:sldId id="284" r:id="rId6"/>
    <p:sldId id="283" r:id="rId7"/>
  </p:sldIdLst>
  <p:sldSz cx="12192000" cy="6858000"/>
  <p:notesSz cx="6858000" cy="9144000"/>
  <p:embeddedFontLst>
    <p:embeddedFont>
      <p:font typeface="Microsoft YaHei" panose="020B0503020204020204" pitchFamily="34" charset="-122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mbria Math" panose="02040503050406030204" pitchFamily="18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mq2u5V2tfNRMhE5p/opC/D/Rp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57801-7B15-468F-897D-B06ED8AAF64E}">
  <a:tblStyle styleId="{B5257801-7B15-468F-897D-B06ED8AAF64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2"/>
    <p:restoredTop sz="94694"/>
  </p:normalViewPr>
  <p:slideViewPr>
    <p:cSldViewPr snapToGrid="0">
      <p:cViewPr varScale="1">
        <p:scale>
          <a:sx n="121" d="100"/>
          <a:sy n="12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7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04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232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54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888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 descr="图片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1524000" y="868754"/>
            <a:ext cx="8886092" cy="162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93599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1" descr="College Of William &amp;amp; Mary, HD Png Download - kind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6493" y="117132"/>
            <a:ext cx="1307335" cy="150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0515600" cy="47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  <a:defRPr sz="3200" b="1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725657" y="1055077"/>
            <a:ext cx="10628143" cy="512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2"/>
          <p:cNvSpPr/>
          <p:nvPr/>
        </p:nvSpPr>
        <p:spPr>
          <a:xfrm>
            <a:off x="725657" y="762704"/>
            <a:ext cx="10387819" cy="63797"/>
          </a:xfrm>
          <a:prstGeom prst="rect">
            <a:avLst/>
          </a:prstGeom>
          <a:gradFill>
            <a:gsLst>
              <a:gs pos="0">
                <a:srgbClr val="0072C6"/>
              </a:gs>
              <a:gs pos="100000">
                <a:srgbClr val="E5F1F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856500" y="1316725"/>
            <a:ext cx="10479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54E76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354E76"/>
                </a:solidFill>
              </a:rPr>
              <a:t>Sample Project for CSCI 434/534</a:t>
            </a:r>
            <a:endParaRPr sz="2100" b="1" dirty="0">
              <a:solidFill>
                <a:srgbClr val="354E76"/>
              </a:solidFill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93599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latin typeface="Arial"/>
                <a:ea typeface="Arial"/>
                <a:cs typeface="Arial"/>
                <a:sym typeface="Arial"/>
              </a:rPr>
              <a:t>1</a:t>
            </a:fld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164466" y="3556864"/>
            <a:ext cx="8407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Computer Science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College of William and Mary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693683" y="881334"/>
            <a:ext cx="10562896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Monitoring and Analyzing computer 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network traffic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particularly from popular internet websites such as Google, Facebook, and YouTube.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Extracting 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features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from website traffic data and build 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models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to classify the specific website from which the traffic originated.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</a:rPr>
              <a:t>The classification is done </a:t>
            </a:r>
            <a:r>
              <a:rPr lang="en-US" sz="2000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automatically</a:t>
            </a:r>
            <a:r>
              <a:rPr lang="en-US" sz="2000" dirty="0">
                <a:latin typeface="Roboto"/>
                <a:ea typeface="Roboto"/>
                <a:cs typeface="Roboto"/>
              </a:rPr>
              <a:t>, without access to the website URL or data payload that is typically encrypted.</a:t>
            </a:r>
            <a:endParaRPr sz="2000" dirty="0">
              <a:latin typeface="Roboto"/>
              <a:ea typeface="Roboto"/>
              <a:cs typeface="Roboto"/>
            </a:endParaRPr>
          </a:p>
        </p:txBody>
      </p:sp>
      <p:sp>
        <p:nvSpPr>
          <p:cNvPr id="7" name="Google Shape;109;p2">
            <a:extLst>
              <a:ext uri="{FF2B5EF4-FFF2-40B4-BE49-F238E27FC236}">
                <a16:creationId xmlns:a16="http://schemas.microsoft.com/office/drawing/2014/main" id="{F34E230A-72A2-6BDC-80B6-34FB7D11350C}"/>
              </a:ext>
            </a:extLst>
          </p:cNvPr>
          <p:cNvSpPr txBox="1"/>
          <p:nvPr/>
        </p:nvSpPr>
        <p:spPr>
          <a:xfrm>
            <a:off x="0" y="6488698"/>
            <a:ext cx="789327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Figure source: https://</a:t>
            </a:r>
            <a:r>
              <a:rPr lang="en-US" sz="1200" b="0" i="0" u="none" strike="noStrike" cap="none" dirty="0" err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hellofuture.orange.com</a:t>
            </a:r>
            <a:r>
              <a:rPr lang="en-US" sz="12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2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/encrypting-or-classifying-internet-traffic-do-we-have-to-choose/</a:t>
            </a:r>
            <a:endParaRPr sz="12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AD94F6-EB5D-2E69-2048-D02E2F53E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45" y="3132519"/>
            <a:ext cx="2794000" cy="2463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32615E-912C-B0CD-8BB7-F66D5DE9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811" y="3153103"/>
            <a:ext cx="2619379" cy="2564523"/>
          </a:xfrm>
          <a:prstGeom prst="rect">
            <a:avLst/>
          </a:prstGeom>
        </p:spPr>
      </p:pic>
      <p:sp>
        <p:nvSpPr>
          <p:cNvPr id="12" name="Google Shape;223;g2931765ecf5_0_101">
            <a:extLst>
              <a:ext uri="{FF2B5EF4-FFF2-40B4-BE49-F238E27FC236}">
                <a16:creationId xmlns:a16="http://schemas.microsoft.com/office/drawing/2014/main" id="{F2DE6A6A-C0AC-D89D-1139-60E3F0CBE0FF}"/>
              </a:ext>
            </a:extLst>
          </p:cNvPr>
          <p:cNvSpPr/>
          <p:nvPr/>
        </p:nvSpPr>
        <p:spPr>
          <a:xfrm>
            <a:off x="5445611" y="4299355"/>
            <a:ext cx="696300" cy="285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33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Data Collection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8C78F3-3789-5E15-18D1-8F0BBB3D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04" y="1222519"/>
            <a:ext cx="3282339" cy="14996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9C5959-A891-38EB-02B7-AFCF407C3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303" y="2842459"/>
            <a:ext cx="3297620" cy="18176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6E2C50-8F30-63CF-0940-7E7DBE250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791" y="4819185"/>
            <a:ext cx="3318643" cy="194524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7BB1351-4ACB-816A-613A-A54B69B1F72F}"/>
              </a:ext>
            </a:extLst>
          </p:cNvPr>
          <p:cNvSpPr txBox="1"/>
          <p:nvPr/>
        </p:nvSpPr>
        <p:spPr>
          <a:xfrm>
            <a:off x="478221" y="1734206"/>
            <a:ext cx="1187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Visited Website</a:t>
            </a:r>
            <a:endParaRPr kumimoji="1" lang="zh-CN" altLang="en-US" sz="16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529C63-7D86-9B9D-B424-E20B88DD189B}"/>
              </a:ext>
            </a:extLst>
          </p:cNvPr>
          <p:cNvSpPr txBox="1"/>
          <p:nvPr/>
        </p:nvSpPr>
        <p:spPr>
          <a:xfrm>
            <a:off x="478221" y="3410605"/>
            <a:ext cx="118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Wireshark Collected Data</a:t>
            </a:r>
            <a:endParaRPr kumimoji="1" lang="zh-CN" altLang="en-US" sz="16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863143-5FF0-D4F6-F081-F9E8CE126781}"/>
              </a:ext>
            </a:extLst>
          </p:cNvPr>
          <p:cNvSpPr txBox="1"/>
          <p:nvPr/>
        </p:nvSpPr>
        <p:spPr>
          <a:xfrm>
            <a:off x="478221" y="5475887"/>
            <a:ext cx="1187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Exported Data</a:t>
            </a:r>
            <a:endParaRPr kumimoji="1" lang="zh-CN" altLang="en-US" sz="16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8A189F-89E1-6AF5-5AE8-491AAA00C8A8}"/>
              </a:ext>
            </a:extLst>
          </p:cNvPr>
          <p:cNvSpPr txBox="1"/>
          <p:nvPr/>
        </p:nvSpPr>
        <p:spPr>
          <a:xfrm>
            <a:off x="2932387" y="856592"/>
            <a:ext cx="851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928EBDD-54A5-BF36-C137-62E99E59D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580" y="1226631"/>
            <a:ext cx="3297620" cy="14942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1622A14-5FFE-F798-DAC7-262F5EA8D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048" y="2868919"/>
            <a:ext cx="3318641" cy="182459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AA5C7DE-DA62-DB02-4FCC-C492B115C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6172" y="4815619"/>
            <a:ext cx="3076903" cy="196448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835D6F8-8231-CD8B-8E8B-2E63B0BF295C}"/>
              </a:ext>
            </a:extLst>
          </p:cNvPr>
          <p:cNvSpPr txBox="1"/>
          <p:nvPr/>
        </p:nvSpPr>
        <p:spPr>
          <a:xfrm>
            <a:off x="6742387" y="872358"/>
            <a:ext cx="851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Reddit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B50EBA-669A-B4E7-7FF4-CB0B9553CE8C}"/>
              </a:ext>
            </a:extLst>
          </p:cNvPr>
          <p:cNvSpPr txBox="1"/>
          <p:nvPr/>
        </p:nvSpPr>
        <p:spPr>
          <a:xfrm>
            <a:off x="9722069" y="3347544"/>
            <a:ext cx="1345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LinkedIn</a:t>
            </a:r>
          </a:p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Instagram</a:t>
            </a:r>
          </a:p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Weather</a:t>
            </a:r>
          </a:p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…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0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Dataset Details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E1572BB-8DA6-2EFA-5F49-A23D1ACE6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100617"/>
              </p:ext>
            </p:extLst>
          </p:nvPr>
        </p:nvGraphicFramePr>
        <p:xfrm>
          <a:off x="623614" y="1203141"/>
          <a:ext cx="5945352" cy="2133600"/>
        </p:xfrm>
        <a:graphic>
          <a:graphicData uri="http://schemas.openxmlformats.org/drawingml/2006/table">
            <a:tbl>
              <a:tblPr firstRow="1" bandRow="1">
                <a:tableStyleId>{B5257801-7B15-468F-897D-B06ED8AAF64E}</a:tableStyleId>
              </a:tblPr>
              <a:tblGrid>
                <a:gridCol w="3054168">
                  <a:extLst>
                    <a:ext uri="{9D8B030D-6E8A-4147-A177-3AD203B41FA5}">
                      <a16:colId xmlns:a16="http://schemas.microsoft.com/office/drawing/2014/main" val="3917327628"/>
                    </a:ext>
                  </a:extLst>
                </a:gridCol>
                <a:gridCol w="2891184">
                  <a:extLst>
                    <a:ext uri="{9D8B030D-6E8A-4147-A177-3AD203B41FA5}">
                      <a16:colId xmlns:a16="http://schemas.microsoft.com/office/drawing/2014/main" val="3101913366"/>
                    </a:ext>
                  </a:extLst>
                </a:gridCol>
              </a:tblGrid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Size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407279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2,938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7497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Instagram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1,168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761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LinkedIn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2,092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655077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Reddit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1,015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62676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Weather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1,445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505548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Total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8,658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127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ACF912A-EA60-3EA3-0121-75A72D30D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43404"/>
              </p:ext>
            </p:extLst>
          </p:nvPr>
        </p:nvGraphicFramePr>
        <p:xfrm>
          <a:off x="630623" y="3740348"/>
          <a:ext cx="5959363" cy="2635784"/>
        </p:xfrm>
        <a:graphic>
          <a:graphicData uri="http://schemas.openxmlformats.org/drawingml/2006/table">
            <a:tbl>
              <a:tblPr firstRow="1" bandRow="1">
                <a:tableStyleId>{B5257801-7B15-468F-897D-B06ED8AAF64E}</a:tableStyleId>
              </a:tblPr>
              <a:tblGrid>
                <a:gridCol w="1417526">
                  <a:extLst>
                    <a:ext uri="{9D8B030D-6E8A-4147-A177-3AD203B41FA5}">
                      <a16:colId xmlns:a16="http://schemas.microsoft.com/office/drawing/2014/main" val="3917327628"/>
                    </a:ext>
                  </a:extLst>
                </a:gridCol>
                <a:gridCol w="4541837">
                  <a:extLst>
                    <a:ext uri="{9D8B030D-6E8A-4147-A177-3AD203B41FA5}">
                      <a16:colId xmlns:a16="http://schemas.microsoft.com/office/drawing/2014/main" val="3101913366"/>
                    </a:ext>
                  </a:extLst>
                </a:gridCol>
              </a:tblGrid>
              <a:tr h="2713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Features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Details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407279"/>
                  </a:ext>
                </a:extLst>
              </a:tr>
              <a:tr h="12210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Protocol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This field in the packet header specifies the protocol used for the communication. The protocol determines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how data is formatted</a:t>
                      </a:r>
                      <a:r>
                        <a:rPr lang="en-US" altLang="zh-CN" dirty="0"/>
                        <a:t>,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transmitted</a:t>
                      </a:r>
                      <a:r>
                        <a:rPr lang="en-US" altLang="zh-CN" dirty="0"/>
                        <a:t>, and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processed</a:t>
                      </a:r>
                      <a:r>
                        <a:rPr lang="en-US" altLang="zh-CN" dirty="0"/>
                        <a:t>. It essentially informs the receiving system on how to interpret the packet‘s data payload.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E.g., TCP, UDP, TLSv1.3…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7497"/>
                  </a:ext>
                </a:extLst>
              </a:tr>
              <a:tr h="9593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Length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The Length field of a packet specifies the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total size of the packet</a:t>
                      </a:r>
                      <a:r>
                        <a:rPr lang="en-US" altLang="zh-CN" dirty="0"/>
                        <a:t>, including the header and the data payload. This is crucial for both the segmentation and reassembly processes during data transmission.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761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8558B9-BCF5-B1F1-5C2D-2FD45B667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814688"/>
              </p:ext>
            </p:extLst>
          </p:nvPr>
        </p:nvGraphicFramePr>
        <p:xfrm>
          <a:off x="7126014" y="1198182"/>
          <a:ext cx="4582509" cy="5163300"/>
        </p:xfrm>
        <a:graphic>
          <a:graphicData uri="http://schemas.openxmlformats.org/drawingml/2006/table">
            <a:tbl>
              <a:tblPr firstRow="1" bandRow="1">
                <a:tableStyleId>{B5257801-7B15-468F-897D-B06ED8AAF64E}</a:tableStyleId>
              </a:tblPr>
              <a:tblGrid>
                <a:gridCol w="1527503">
                  <a:extLst>
                    <a:ext uri="{9D8B030D-6E8A-4147-A177-3AD203B41FA5}">
                      <a16:colId xmlns:a16="http://schemas.microsoft.com/office/drawing/2014/main" val="751149720"/>
                    </a:ext>
                  </a:extLst>
                </a:gridCol>
                <a:gridCol w="1527503">
                  <a:extLst>
                    <a:ext uri="{9D8B030D-6E8A-4147-A177-3AD203B41FA5}">
                      <a16:colId xmlns:a16="http://schemas.microsoft.com/office/drawing/2014/main" val="2043519689"/>
                    </a:ext>
                  </a:extLst>
                </a:gridCol>
                <a:gridCol w="1527503">
                  <a:extLst>
                    <a:ext uri="{9D8B030D-6E8A-4147-A177-3AD203B41FA5}">
                      <a16:colId xmlns:a16="http://schemas.microsoft.com/office/drawing/2014/main" val="1046517436"/>
                    </a:ext>
                  </a:extLst>
                </a:gridCol>
              </a:tblGrid>
              <a:tr h="3888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Protocol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Length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170986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297718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TLSv1.2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776636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238868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Instagram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436016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Instagram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007032"/>
                  </a:ext>
                </a:extLst>
              </a:tr>
              <a:tr h="3385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Instagram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210745"/>
                  </a:ext>
                </a:extLst>
              </a:tr>
              <a:tr h="178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LinkedIn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37625"/>
                  </a:ext>
                </a:extLst>
              </a:tr>
              <a:tr h="178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TLSv1.2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LinkedIn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81803"/>
                  </a:ext>
                </a:extLst>
              </a:tr>
              <a:tr h="178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Reddit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825275"/>
                  </a:ext>
                </a:extLst>
              </a:tr>
              <a:tr h="178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Reddit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38521"/>
                  </a:ext>
                </a:extLst>
              </a:tr>
              <a:tr h="178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Reddit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368695"/>
                  </a:ext>
                </a:extLst>
              </a:tr>
              <a:tr h="178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Weather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468117"/>
                  </a:ext>
                </a:extLst>
              </a:tr>
              <a:tr h="178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Weather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62564"/>
                  </a:ext>
                </a:extLst>
              </a:tr>
              <a:tr h="178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TCP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Weather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621950"/>
                  </a:ext>
                </a:extLst>
              </a:tr>
              <a:tr h="1783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10068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69C5460-A2EF-F358-B1CE-FE51F13875F4}"/>
              </a:ext>
            </a:extLst>
          </p:cNvPr>
          <p:cNvSpPr txBox="1"/>
          <p:nvPr/>
        </p:nvSpPr>
        <p:spPr>
          <a:xfrm>
            <a:off x="3005959" y="846080"/>
            <a:ext cx="159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 Size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E0A2D0-A7CB-C08B-BCFC-41D095EEFDCA}"/>
              </a:ext>
            </a:extLst>
          </p:cNvPr>
          <p:cNvSpPr txBox="1"/>
          <p:nvPr/>
        </p:nvSpPr>
        <p:spPr>
          <a:xfrm>
            <a:off x="2758965" y="3384330"/>
            <a:ext cx="226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Extracted Features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02CB60-562F-77DA-A59B-130BCBE9CBFE}"/>
              </a:ext>
            </a:extLst>
          </p:cNvPr>
          <p:cNvSpPr txBox="1"/>
          <p:nvPr/>
        </p:nvSpPr>
        <p:spPr>
          <a:xfrm>
            <a:off x="8723585" y="856591"/>
            <a:ext cx="226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 Samples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7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Model – Random Forest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F84BF9-2A93-1356-03C3-E172080B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5" y="2237799"/>
            <a:ext cx="5862143" cy="2716422"/>
          </a:xfrm>
          <a:prstGeom prst="rect">
            <a:avLst/>
          </a:prstGeom>
        </p:spPr>
      </p:pic>
      <p:sp>
        <p:nvSpPr>
          <p:cNvPr id="3" name="Google Shape;320;g292f9c2d592_0_15">
            <a:extLst>
              <a:ext uri="{FF2B5EF4-FFF2-40B4-BE49-F238E27FC236}">
                <a16:creationId xmlns:a16="http://schemas.microsoft.com/office/drawing/2014/main" id="{74E04DED-5F67-54F9-D24C-C3A319CE83C2}"/>
              </a:ext>
            </a:extLst>
          </p:cNvPr>
          <p:cNvSpPr txBox="1"/>
          <p:nvPr/>
        </p:nvSpPr>
        <p:spPr>
          <a:xfrm>
            <a:off x="0" y="6460450"/>
            <a:ext cx="1176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Figure Source: https://</a:t>
            </a:r>
            <a:r>
              <a:rPr lang="en-US" sz="1200" b="0" i="0" u="none" strike="noStrike" cap="none" dirty="0" err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www.geeksforgeeks.org</a:t>
            </a:r>
            <a:r>
              <a:rPr lang="en-US" sz="12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/random-forest-classifier-using-scikit-learn/</a:t>
            </a:r>
            <a:endParaRPr sz="12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307FB8-1203-B8AD-A140-571E59A9166C}"/>
              </a:ext>
            </a:extLst>
          </p:cNvPr>
          <p:cNvSpPr txBox="1"/>
          <p:nvPr/>
        </p:nvSpPr>
        <p:spPr>
          <a:xfrm>
            <a:off x="6138039" y="1096859"/>
            <a:ext cx="518160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Definition: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Random Forest is an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ensemble learning method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used for classification and regression. It builds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multiple decision trees 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and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merges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them together to get a more accurate and stable prediction.</a:t>
            </a:r>
          </a:p>
          <a:p>
            <a:pPr algn="l"/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How It Works:</a:t>
            </a:r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Bootstrap Aggregating: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Randomly selects samples from the data set to build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multiple decision trees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Feature Randomness: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At each split during the construction of a tree, a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random subset of features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is considered.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Majority Voting (Classification) / Averaging (Regression):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Each tree makes a prediction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. The mode (classification) or mean (regression) of these predictions is taken as the result to improve accuracy and control over-fitting.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algn="l"/>
            <a:r>
              <a:rPr lang="en-US" altLang="zh-CN" sz="1600" b="1" dirty="0">
                <a:solidFill>
                  <a:srgbClr val="0D0D0D"/>
                </a:solidFill>
                <a:latin typeface="+mn-lt"/>
              </a:rPr>
              <a:t>Baselines</a:t>
            </a: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:</a:t>
            </a:r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Linear Regression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54606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Result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4801E112-818F-048D-95EE-7083D6BE0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22143"/>
              </p:ext>
            </p:extLst>
          </p:nvPr>
        </p:nvGraphicFramePr>
        <p:xfrm>
          <a:off x="760252" y="1392326"/>
          <a:ext cx="5482894" cy="1483360"/>
        </p:xfrm>
        <a:graphic>
          <a:graphicData uri="http://schemas.openxmlformats.org/drawingml/2006/table">
            <a:tbl>
              <a:tblPr firstRow="1" bandRow="1">
                <a:tableStyleId>{B5257801-7B15-468F-897D-B06ED8AAF64E}</a:tableStyleId>
              </a:tblPr>
              <a:tblGrid>
                <a:gridCol w="2178793">
                  <a:extLst>
                    <a:ext uri="{9D8B030D-6E8A-4147-A177-3AD203B41FA5}">
                      <a16:colId xmlns:a16="http://schemas.microsoft.com/office/drawing/2014/main" val="3917327628"/>
                    </a:ext>
                  </a:extLst>
                </a:gridCol>
                <a:gridCol w="1328301">
                  <a:extLst>
                    <a:ext uri="{9D8B030D-6E8A-4147-A177-3AD203B41FA5}">
                      <a16:colId xmlns:a16="http://schemas.microsoft.com/office/drawing/2014/main" val="3101913366"/>
                    </a:ext>
                  </a:extLst>
                </a:gridCol>
                <a:gridCol w="1975800">
                  <a:extLst>
                    <a:ext uri="{9D8B030D-6E8A-4147-A177-3AD203B41FA5}">
                      <a16:colId xmlns:a16="http://schemas.microsoft.com/office/drawing/2014/main" val="307697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Marco F1 Score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40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67958"/>
                  </a:ext>
                </a:extLst>
              </a:tr>
            </a:tbl>
          </a:graphicData>
        </a:graphic>
      </p:graphicFrame>
      <p:pic>
        <p:nvPicPr>
          <p:cNvPr id="4" name="图片 3" descr="图表, 直方图&#10;&#10;描述已自动生成">
            <a:extLst>
              <a:ext uri="{FF2B5EF4-FFF2-40B4-BE49-F238E27FC236}">
                <a16:creationId xmlns:a16="http://schemas.microsoft.com/office/drawing/2014/main" id="{B2F156A7-4B96-B044-25DD-8BE7E433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17" y="1095702"/>
            <a:ext cx="4435366" cy="1774146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ADAA64C6-4862-202F-0E2C-6E995EF1B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27" y="4902550"/>
            <a:ext cx="4455073" cy="1782029"/>
          </a:xfrm>
          <a:prstGeom prst="rect">
            <a:avLst/>
          </a:prstGeom>
        </p:spPr>
      </p:pic>
      <p:pic>
        <p:nvPicPr>
          <p:cNvPr id="10" name="图片 9" descr="图表, 折线图, 直方图&#10;&#10;描述已自动生成">
            <a:extLst>
              <a:ext uri="{FF2B5EF4-FFF2-40B4-BE49-F238E27FC236}">
                <a16:creationId xmlns:a16="http://schemas.microsoft.com/office/drawing/2014/main" id="{DCD7FAED-02F6-DA12-E411-68A81AFF7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318" y="2962339"/>
            <a:ext cx="4498427" cy="17993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EA5673C-6AA0-A7B0-C5AF-F5E54AE0AF65}"/>
              </a:ext>
            </a:extLst>
          </p:cNvPr>
          <p:cNvSpPr txBox="1"/>
          <p:nvPr/>
        </p:nvSpPr>
        <p:spPr>
          <a:xfrm>
            <a:off x="536028" y="2999233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Model Performance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: Achieved an accuracy of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0.83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and a macro F1 score of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0.82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, significantly outperforming baseline models (Linear Regression and Logistic Regression).</a:t>
            </a:r>
          </a:p>
          <a:p>
            <a:pPr marL="285750" indent="-285750" algn="l">
              <a:buFont typeface="Wingdings" pitchFamily="2" charset="2"/>
              <a:buChar char="ü"/>
            </a:pPr>
            <a:endParaRPr lang="en-US" altLang="zh-CN" sz="1600" b="0" i="0" dirty="0">
              <a:solidFill>
                <a:srgbClr val="0D0D0D"/>
              </a:solidFill>
              <a:effectLst/>
              <a:latin typeface="+mn-lt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Visual Analysis of 100 Samples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: Demonstrates that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Random Forest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predictions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closely align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with actual values, unlike the large discrepancies observed in Linear Regression and Logistic Regression predictions.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9B755F-4CA4-02DC-394B-DC51C499CD9D}"/>
                  </a:ext>
                </a:extLst>
              </p:cNvPr>
              <p:cNvSpPr txBox="1"/>
              <p:nvPr/>
            </p:nvSpPr>
            <p:spPr>
              <a:xfrm>
                <a:off x="409903" y="5588878"/>
                <a:ext cx="2837793" cy="499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9B755F-4CA4-02DC-394B-DC51C499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3" y="5588878"/>
                <a:ext cx="2837793" cy="499239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B81AED-91B8-C1B3-097E-AB2F37D10E07}"/>
                  </a:ext>
                </a:extLst>
              </p:cNvPr>
              <p:cNvSpPr txBox="1"/>
              <p:nvPr/>
            </p:nvSpPr>
            <p:spPr>
              <a:xfrm>
                <a:off x="3174124" y="5368162"/>
                <a:ext cx="2102069" cy="499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B81AED-91B8-C1B3-097E-AB2F37D10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24" y="5368162"/>
                <a:ext cx="2102069" cy="499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CA7356-771C-A53F-4458-5BAB60D8B42C}"/>
                  </a:ext>
                </a:extLst>
              </p:cNvPr>
              <p:cNvSpPr txBox="1"/>
              <p:nvPr/>
            </p:nvSpPr>
            <p:spPr>
              <a:xfrm>
                <a:off x="4950372" y="5368163"/>
                <a:ext cx="2007476" cy="499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CA7356-771C-A53F-4458-5BAB60D8B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372" y="5368163"/>
                <a:ext cx="2007476" cy="499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A585A4E-4D98-98DE-9937-D0E6E4761FAD}"/>
                  </a:ext>
                </a:extLst>
              </p:cNvPr>
              <p:cNvSpPr txBox="1"/>
              <p:nvPr/>
            </p:nvSpPr>
            <p:spPr>
              <a:xfrm>
                <a:off x="3216166" y="5859295"/>
                <a:ext cx="3058510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A585A4E-4D98-98DE-9937-D0E6E4761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166" y="5859295"/>
                <a:ext cx="3058510" cy="5049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911EE6D-87E7-56CA-2D05-7CCE5A2E3A58}"/>
              </a:ext>
            </a:extLst>
          </p:cNvPr>
          <p:cNvSpPr txBox="1"/>
          <p:nvPr/>
        </p:nvSpPr>
        <p:spPr>
          <a:xfrm>
            <a:off x="0" y="6407204"/>
            <a:ext cx="701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TP = True positive; FP = False positive; TN = True negative; FN = False negative.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C05477-699F-AB75-C504-3870493D0C6F}"/>
              </a:ext>
            </a:extLst>
          </p:cNvPr>
          <p:cNvSpPr txBox="1"/>
          <p:nvPr/>
        </p:nvSpPr>
        <p:spPr>
          <a:xfrm>
            <a:off x="8282151" y="877612"/>
            <a:ext cx="226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CDB83E-654F-F8D4-16C4-0255B823DB6D}"/>
              </a:ext>
            </a:extLst>
          </p:cNvPr>
          <p:cNvSpPr txBox="1"/>
          <p:nvPr/>
        </p:nvSpPr>
        <p:spPr>
          <a:xfrm>
            <a:off x="8245366" y="2785240"/>
            <a:ext cx="226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 Regression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7E4F23-C133-A6E1-3C02-63F8CB6BFECA}"/>
              </a:ext>
            </a:extLst>
          </p:cNvPr>
          <p:cNvSpPr txBox="1"/>
          <p:nvPr/>
        </p:nvSpPr>
        <p:spPr>
          <a:xfrm>
            <a:off x="8429295" y="4755929"/>
            <a:ext cx="226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E70558-BF50-8FBC-E310-452AB19BF900}"/>
              </a:ext>
            </a:extLst>
          </p:cNvPr>
          <p:cNvSpPr txBox="1"/>
          <p:nvPr/>
        </p:nvSpPr>
        <p:spPr>
          <a:xfrm>
            <a:off x="746234" y="945929"/>
            <a:ext cx="5486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 Results (Train/Validation/Test: 6:2:2)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49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29423</TotalTime>
  <Words>559</Words>
  <Application>Microsoft Macintosh PowerPoint</Application>
  <PresentationFormat>宽屏</PresentationFormat>
  <Paragraphs>144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Microsoft YaHei</vt:lpstr>
      <vt:lpstr>Calibri</vt:lpstr>
      <vt:lpstr>Cambria Math</vt:lpstr>
      <vt:lpstr>Roboto</vt:lpstr>
      <vt:lpstr>Wingdings</vt:lpstr>
      <vt:lpstr>Office 主题​​</vt:lpstr>
      <vt:lpstr>Sample Project for CSCI 434/534</vt:lpstr>
      <vt:lpstr>Objective</vt:lpstr>
      <vt:lpstr>Data Collection</vt:lpstr>
      <vt:lpstr>Dataset Details</vt:lpstr>
      <vt:lpstr>Model – Random Forest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Fine-Tuning Large Language Models in Resource-Constrained Environments</dc:title>
  <cp:lastModifiedBy>Qian, Chen</cp:lastModifiedBy>
  <cp:revision>23</cp:revision>
  <dcterms:modified xsi:type="dcterms:W3CDTF">2024-04-24T13:42:02Z</dcterms:modified>
</cp:coreProperties>
</file>